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 Bold" charset="1" panose="00000000000000000000"/>
      <p:regular r:id="rId23"/>
    </p:embeddedFont>
    <p:embeddedFont>
      <p:font typeface="Abhaya Libre Bold" charset="1" panose="02000803000000000000"/>
      <p:regular r:id="rId24"/>
    </p:embeddedFont>
    <p:embeddedFont>
      <p:font typeface="Times New Roman Bold" charset="1" panose="02030802070405020303"/>
      <p:regular r:id="rId25"/>
    </p:embeddedFont>
    <p:embeddedFont>
      <p:font typeface="Times New Roman" charset="1" panose="02030502070405020303"/>
      <p:regular r:id="rId26"/>
    </p:embeddedFont>
    <p:embeddedFont>
      <p:font typeface="Poppins Bold" charset="1" panose="00000800000000000000"/>
      <p:regular r:id="rId27"/>
    </p:embeddedFont>
    <p:embeddedFont>
      <p:font typeface="Abhaya Libre Ultra-Bold" charset="1" panose="02000803000000000000"/>
      <p:regular r:id="rId28"/>
    </p:embeddedFont>
    <p:embeddedFont>
      <p:font typeface="Arimo" charset="1" panose="020B0604020202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2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jpeg" Type="http://schemas.openxmlformats.org/officeDocument/2006/relationships/image"/><Relationship Id="rId5" Target="../media/VAGQn17iDys.mp4" Type="http://schemas.openxmlformats.org/officeDocument/2006/relationships/video"/><Relationship Id="rId6" Target="../media/VAGQn17iDys.mp4" Type="http://schemas.microsoft.com/office/2007/relationships/media"/><Relationship Id="rId7" Target="../media/image14.jpeg" Type="http://schemas.openxmlformats.org/officeDocument/2006/relationships/image"/><Relationship Id="rId8" Target="../media/VAGQn-S5Gt8.mp4" Type="http://schemas.openxmlformats.org/officeDocument/2006/relationships/video"/><Relationship Id="rId9" Target="../media/VAGQn-S5Gt8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linkedin.com/in/nithya21966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19C2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413153" y="9638067"/>
            <a:ext cx="72099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8617" y="3663950"/>
            <a:ext cx="15590767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RICE GRAIN CLASSIFICATION USING CNN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06397" y="6661019"/>
            <a:ext cx="9275206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209">
                <a:solidFill>
                  <a:srgbClr val="F5C4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BY NITHYA SANTHOSHINI KANDULA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 spc="209">
                <a:solidFill>
                  <a:srgbClr val="F5C4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BATCH: 263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944825" y="1904292"/>
            <a:ext cx="4398349" cy="1433843"/>
          </a:xfrm>
          <a:custGeom>
            <a:avLst/>
            <a:gdLst/>
            <a:ahLst/>
            <a:cxnLst/>
            <a:rect r="r" b="b" t="t" l="l"/>
            <a:pathLst>
              <a:path h="1433843" w="4398349">
                <a:moveTo>
                  <a:pt x="0" y="0"/>
                </a:moveTo>
                <a:lnTo>
                  <a:pt x="4398350" y="0"/>
                </a:lnTo>
                <a:lnTo>
                  <a:pt x="4398350" y="1433844"/>
                </a:lnTo>
                <a:lnTo>
                  <a:pt x="0" y="1433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00" t="-15600" r="-33383" b="-167128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82374" y="9364308"/>
            <a:ext cx="1182553" cy="1028700"/>
            <a:chOff x="0" y="0"/>
            <a:chExt cx="93436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4363" cy="812800"/>
            </a:xfrm>
            <a:custGeom>
              <a:avLst/>
              <a:gdLst/>
              <a:ahLst/>
              <a:cxnLst/>
              <a:rect r="r" b="b" t="t" l="l"/>
              <a:pathLst>
                <a:path h="812800" w="934363">
                  <a:moveTo>
                    <a:pt x="0" y="0"/>
                  </a:moveTo>
                  <a:lnTo>
                    <a:pt x="934363" y="0"/>
                  </a:lnTo>
                  <a:lnTo>
                    <a:pt x="93436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3436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35036" y="1847988"/>
            <a:ext cx="1217927" cy="47625"/>
            <a:chOff x="0" y="0"/>
            <a:chExt cx="962313" cy="376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7058" y="2086529"/>
            <a:ext cx="8324709" cy="4130626"/>
          </a:xfrm>
          <a:custGeom>
            <a:avLst/>
            <a:gdLst/>
            <a:ahLst/>
            <a:cxnLst/>
            <a:rect r="r" b="b" t="t" l="l"/>
            <a:pathLst>
              <a:path h="4130626" w="8324709">
                <a:moveTo>
                  <a:pt x="0" y="0"/>
                </a:moveTo>
                <a:lnTo>
                  <a:pt x="8324709" y="0"/>
                </a:lnTo>
                <a:lnTo>
                  <a:pt x="8324709" y="4130625"/>
                </a:lnTo>
                <a:lnTo>
                  <a:pt x="0" y="413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29184" y="6641769"/>
            <a:ext cx="4259844" cy="3003190"/>
          </a:xfrm>
          <a:custGeom>
            <a:avLst/>
            <a:gdLst/>
            <a:ahLst/>
            <a:cxnLst/>
            <a:rect r="r" b="b" t="t" l="l"/>
            <a:pathLst>
              <a:path h="3003190" w="4259844">
                <a:moveTo>
                  <a:pt x="0" y="0"/>
                </a:moveTo>
                <a:lnTo>
                  <a:pt x="4259844" y="0"/>
                </a:lnTo>
                <a:lnTo>
                  <a:pt x="4259844" y="3003190"/>
                </a:lnTo>
                <a:lnTo>
                  <a:pt x="0" y="300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07058" y="6408071"/>
            <a:ext cx="6047006" cy="3470587"/>
          </a:xfrm>
          <a:prstGeom prst="rect">
            <a:avLst/>
          </a:prstGeom>
        </p:spPr>
      </p:pic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459106" y="2406793"/>
            <a:ext cx="7032693" cy="3314539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3265303" y="6911748"/>
            <a:ext cx="4508347" cy="2346552"/>
          </a:xfrm>
          <a:custGeom>
            <a:avLst/>
            <a:gdLst/>
            <a:ahLst/>
            <a:cxnLst/>
            <a:rect r="r" b="b" t="t" l="l"/>
            <a:pathLst>
              <a:path h="2346552" w="4508347">
                <a:moveTo>
                  <a:pt x="0" y="0"/>
                </a:moveTo>
                <a:lnTo>
                  <a:pt x="4508347" y="0"/>
                </a:lnTo>
                <a:lnTo>
                  <a:pt x="4508347" y="2346552"/>
                </a:lnTo>
                <a:lnTo>
                  <a:pt x="0" y="2346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034" t="-2821" r="-7464" b="-497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0815" y="665035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30"/>
                </a:lnTo>
                <a:lnTo>
                  <a:pt x="0" y="7273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84590" y="952500"/>
            <a:ext cx="6318820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2"/>
              </a:lnSpc>
              <a:spcBef>
                <a:spcPct val="0"/>
              </a:spcBef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CNN ARCHITECTURE</a:t>
            </a:r>
          </a:p>
        </p:txBody>
      </p:sp>
      <p:sp>
        <p:nvSpPr>
          <p:cNvPr name="AutoShape 16" id="16"/>
          <p:cNvSpPr/>
          <p:nvPr/>
        </p:nvSpPr>
        <p:spPr>
          <a:xfrm>
            <a:off x="7654063" y="8143364"/>
            <a:ext cx="6751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12589028" y="8085024"/>
            <a:ext cx="676275" cy="583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430496" y="2207522"/>
            <a:ext cx="4525445" cy="6449681"/>
            <a:chOff x="0" y="0"/>
            <a:chExt cx="6033927" cy="859957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10178" t="0" r="43029" b="0"/>
            <a:stretch>
              <a:fillRect/>
            </a:stretch>
          </p:blipFill>
          <p:spPr>
            <a:xfrm flipH="false" flipV="false">
              <a:off x="0" y="0"/>
              <a:ext cx="6033927" cy="8599575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952500"/>
            <a:ext cx="5919072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CNN OVERVIEW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10968" y="1797947"/>
            <a:ext cx="1217927" cy="47625"/>
            <a:chOff x="0" y="0"/>
            <a:chExt cx="962313" cy="37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28020" y="2308824"/>
            <a:ext cx="4716772" cy="19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CONVOLUTIONAL LAYER:</a:t>
            </a:r>
          </a:p>
          <a:p>
            <a:pPr algn="just" marL="690879" indent="-230293" lvl="2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layer that applies a set of filters (kernels) to the input image to extract features such as edges, textures, and patterns.</a:t>
            </a:r>
          </a:p>
          <a:p>
            <a:pPr algn="just" marL="690879" indent="-230293" lvl="2">
              <a:lnSpc>
                <a:spcPts val="2239"/>
              </a:lnSpc>
              <a:buFont typeface="Arial"/>
              <a:buChar char="⚬"/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</a:t>
            </a: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capture local dependencies and reduce the dimensionality of the input data.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772093" y="2983091"/>
            <a:ext cx="677751" cy="677751"/>
            <a:chOff x="0" y="0"/>
            <a:chExt cx="903667" cy="90366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19C2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80905" y="4348107"/>
            <a:ext cx="4611001" cy="334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POOLING LAYER:</a:t>
            </a:r>
          </a:p>
          <a:p>
            <a:pPr algn="just" marL="690879" indent="-230293" lvl="2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layer that reduces the spatial dimensions (height and width) of the feature maps while retaining important information. and types:</a:t>
            </a:r>
          </a:p>
          <a:p>
            <a:pPr algn="just" marL="1036318" indent="-259080" lvl="3">
              <a:lnSpc>
                <a:spcPts val="2239"/>
              </a:lnSpc>
              <a:buFont typeface="Arial"/>
              <a:buChar char="￭"/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Max Pooling:</a:t>
            </a: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Selects the maximum value from a feature map segment.</a:t>
            </a:r>
          </a:p>
          <a:p>
            <a:pPr algn="just" marL="1036318" indent="-259080" lvl="3">
              <a:lnSpc>
                <a:spcPts val="2239"/>
              </a:lnSpc>
              <a:buFont typeface="Arial"/>
              <a:buChar char="￭"/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Average Pooling</a:t>
            </a: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Computes the average value from a feature map segment.</a:t>
            </a:r>
          </a:p>
          <a:p>
            <a:pPr algn="just" marL="690879" indent="-230293" lvl="2">
              <a:lnSpc>
                <a:spcPts val="2239"/>
              </a:lnSpc>
              <a:buFont typeface="Arial"/>
              <a:buChar char="⚬"/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</a:t>
            </a: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reduce computational complexity and prevent overfitting by down-sampling.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772093" y="8115459"/>
            <a:ext cx="677751" cy="677751"/>
            <a:chOff x="0" y="0"/>
            <a:chExt cx="903667" cy="90366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19C26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495980" y="3741730"/>
            <a:ext cx="5515415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OPTIMIZER:</a:t>
            </a:r>
          </a:p>
          <a:p>
            <a:pPr algn="just" marL="690879" indent="-230293" lvl="2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algorithm used to adjust the weights of the network during training to minimize the loss function.</a:t>
            </a:r>
          </a:p>
          <a:p>
            <a:pPr algn="just" marL="690879" indent="-230293" lvl="2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Adam optimizer combines the advantages of two other optimizers: AdaGrad and RMSProp.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6684741" y="4314312"/>
            <a:ext cx="677751" cy="677751"/>
            <a:chOff x="0" y="0"/>
            <a:chExt cx="903667" cy="903667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19C26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21094" y="348446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05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580905" y="7717417"/>
            <a:ext cx="4611001" cy="140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FLATTEN LAYER:</a:t>
            </a:r>
          </a:p>
          <a:p>
            <a:pPr algn="just" marL="690879" indent="-230293" lvl="2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layer that converts the 2D feature maps into a 1D vector.</a:t>
            </a:r>
          </a:p>
          <a:p>
            <a:pPr algn="just" marL="690879" indent="-230293" lvl="2">
              <a:lnSpc>
                <a:spcPts val="2239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</a:t>
            </a: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prepare the data for input into fully connected (dense) layers.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72093" y="5093487"/>
            <a:ext cx="677751" cy="677751"/>
            <a:chOff x="0" y="0"/>
            <a:chExt cx="903667" cy="903667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19C26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495980" y="1778897"/>
            <a:ext cx="5515415" cy="168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FULLY CONNECTED (DENSE) LAYER: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layer where each neuron is connected to every neuron in the previous layer.</a:t>
            </a:r>
          </a:p>
          <a:p>
            <a:pPr algn="just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Purpose</a:t>
            </a: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perform high-level reasoning and classification based on the features extracted by convolutional and pooling layers.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6684741" y="2375499"/>
            <a:ext cx="677751" cy="677751"/>
            <a:chOff x="0" y="0"/>
            <a:chExt cx="903667" cy="903667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19C26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7495841" y="5453007"/>
            <a:ext cx="5515415" cy="223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ACTIVATION FUNCTION:</a:t>
            </a:r>
          </a:p>
          <a:p>
            <a:pPr algn="just" marL="690879" indent="-230293" lvl="2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applied to the output of a neuron to introduce non-linearity into the model and type are :</a:t>
            </a:r>
          </a:p>
          <a:p>
            <a:pPr algn="just" marL="1036318" indent="-259080" lvl="3">
              <a:lnSpc>
                <a:spcPts val="2239"/>
              </a:lnSpc>
              <a:buFont typeface="Arial"/>
              <a:buChar char="￭"/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ReLU</a:t>
            </a: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(Rectified Linear Unit): Activates only positive values, setting negative values to zero.</a:t>
            </a:r>
          </a:p>
          <a:p>
            <a:pPr algn="just" marL="1036318" indent="-259080" lvl="3">
              <a:lnSpc>
                <a:spcPts val="2239"/>
              </a:lnSpc>
              <a:buFont typeface="Arial"/>
              <a:buChar char="￭"/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Softmax</a:t>
            </a: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Converts logits (raw prediction scores) into probabilities.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</a:p>
        </p:txBody>
      </p:sp>
      <p:grpSp>
        <p:nvGrpSpPr>
          <p:cNvPr name="Group 43" id="43"/>
          <p:cNvGrpSpPr/>
          <p:nvPr/>
        </p:nvGrpSpPr>
        <p:grpSpPr>
          <a:xfrm rot="0">
            <a:off x="6684741" y="6253124"/>
            <a:ext cx="677751" cy="677751"/>
            <a:chOff x="0" y="0"/>
            <a:chExt cx="903667" cy="903667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19C26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06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6684741" y="8164171"/>
            <a:ext cx="677751" cy="677751"/>
            <a:chOff x="0" y="0"/>
            <a:chExt cx="903667" cy="903667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19C26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121094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07</a:t>
              </a: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7495980" y="7851140"/>
            <a:ext cx="5515415" cy="140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b="true" sz="15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LOSS FUNCTION:</a:t>
            </a: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that measures the discrepancy between the predicted output and the actual target values.</a:t>
            </a:r>
          </a:p>
          <a:p>
            <a:pPr algn="just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Categorical Crossentropy is used for multi-class classification problems.</a:t>
            </a:r>
          </a:p>
        </p:txBody>
      </p:sp>
      <p:sp>
        <p:nvSpPr>
          <p:cNvPr name="Freeform 54" id="54"/>
          <p:cNvSpPr/>
          <p:nvPr/>
        </p:nvSpPr>
        <p:spPr>
          <a:xfrm flipH="false" flipV="false" rot="0">
            <a:off x="14605704" y="367672"/>
            <a:ext cx="3167946" cy="661028"/>
          </a:xfrm>
          <a:custGeom>
            <a:avLst/>
            <a:gdLst/>
            <a:ahLst/>
            <a:cxnLst/>
            <a:rect r="r" b="b" t="t" l="l"/>
            <a:pathLst>
              <a:path h="661028" w="3167946">
                <a:moveTo>
                  <a:pt x="0" y="0"/>
                </a:moveTo>
                <a:lnTo>
                  <a:pt x="3167946" y="0"/>
                </a:lnTo>
                <a:lnTo>
                  <a:pt x="3167946" y="661028"/>
                </a:lnTo>
                <a:lnTo>
                  <a:pt x="0" y="661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061758" y="2284434"/>
            <a:ext cx="8330374" cy="7249868"/>
            <a:chOff x="0" y="0"/>
            <a:chExt cx="11107166" cy="966649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11722" t="0" r="11722" b="0"/>
            <a:stretch>
              <a:fillRect/>
            </a:stretch>
          </p:blipFill>
          <p:spPr>
            <a:xfrm flipH="false" flipV="false">
              <a:off x="0" y="0"/>
              <a:ext cx="11107166" cy="9666491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6915125" y="824188"/>
            <a:ext cx="11219022" cy="1460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CNN ARCHITECTURE FOR RICE SEED CLASSIFICATION: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915673" y="2544232"/>
            <a:ext cx="1217927" cy="47625"/>
            <a:chOff x="0" y="0"/>
            <a:chExt cx="962313" cy="37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24320" y="665035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30"/>
                </a:lnTo>
                <a:lnTo>
                  <a:pt x="0" y="7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782967" y="3720101"/>
            <a:ext cx="9990683" cy="301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CNN was trained using the following parameters: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Function: Categorical Crossentropy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Optimizer: Adam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Metrics: Accuracy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was trained to learn from image data and classify rice seeds into the appropriate categories.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35036" y="2473524"/>
            <a:ext cx="1217927" cy="47625"/>
            <a:chOff x="0" y="0"/>
            <a:chExt cx="962313" cy="376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53699" y="536724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90" y="0"/>
                </a:lnTo>
                <a:lnTo>
                  <a:pt x="3485690" y="727329"/>
                </a:lnTo>
                <a:lnTo>
                  <a:pt x="0" y="72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80409" y="3496210"/>
            <a:ext cx="7036552" cy="4550313"/>
          </a:xfrm>
          <a:custGeom>
            <a:avLst/>
            <a:gdLst/>
            <a:ahLst/>
            <a:cxnLst/>
            <a:rect r="r" b="b" t="t" l="l"/>
            <a:pathLst>
              <a:path h="4550313" w="7036552">
                <a:moveTo>
                  <a:pt x="0" y="0"/>
                </a:moveTo>
                <a:lnTo>
                  <a:pt x="7036552" y="0"/>
                </a:lnTo>
                <a:lnTo>
                  <a:pt x="7036552" y="4550313"/>
                </a:lnTo>
                <a:lnTo>
                  <a:pt x="0" y="455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97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34489" y="824188"/>
            <a:ext cx="11219022" cy="1460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CNN ARCHITECTURE FOR RICE SEED CLASSIFICATION: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815" y="2595938"/>
            <a:ext cx="10189594" cy="648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Example Architecture: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Conv2D Layer: Applies 32 filters of size (3x3) with ReLU activation.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MaxPooling2D Layer: Reduces the feature map size by taking the maximum value over (2x2) regions.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Conv2D Layer: Applies 64 filters of size (3x3) with ReLU activation.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MaxPooling2D Layer: Reduces the feature map size further.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Flatten Layer: Flattens the 3D feature maps to 1D vector.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Layer: Fully connected layer with 128 units and ReLU activation.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Dense Layer: Produces 5 class probabilities using Softmax activation.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7099" y="2016688"/>
            <a:ext cx="5153930" cy="2118899"/>
            <a:chOff x="0" y="0"/>
            <a:chExt cx="6871907" cy="282519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17" r="0" b="317"/>
            <a:stretch>
              <a:fillRect/>
            </a:stretch>
          </p:blipFill>
          <p:spPr>
            <a:xfrm flipH="false" flipV="false">
              <a:off x="0" y="0"/>
              <a:ext cx="6871907" cy="2825198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8700" y="4406279"/>
            <a:ext cx="5532329" cy="4852021"/>
            <a:chOff x="0" y="0"/>
            <a:chExt cx="7376439" cy="646936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042" t="0" r="1042" b="0"/>
            <a:stretch>
              <a:fillRect/>
            </a:stretch>
          </p:blipFill>
          <p:spPr>
            <a:xfrm flipH="false" flipV="false">
              <a:off x="0" y="0"/>
              <a:ext cx="7376439" cy="6469361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1894436" y="1530772"/>
            <a:ext cx="5364864" cy="3612728"/>
            <a:chOff x="0" y="0"/>
            <a:chExt cx="7153152" cy="481697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3222" t="0" r="3222" b="0"/>
            <a:stretch>
              <a:fillRect/>
            </a:stretch>
          </p:blipFill>
          <p:spPr>
            <a:xfrm flipH="false" flipV="false">
              <a:off x="0" y="0"/>
              <a:ext cx="7153152" cy="4816970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1693421" y="5557820"/>
            <a:ext cx="5565879" cy="3700480"/>
            <a:chOff x="0" y="0"/>
            <a:chExt cx="7421172" cy="4933974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2620" t="0" r="2620" b="0"/>
            <a:stretch>
              <a:fillRect/>
            </a:stretch>
          </p:blipFill>
          <p:spPr>
            <a:xfrm flipH="false" flipV="false">
              <a:off x="0" y="0"/>
              <a:ext cx="7421172" cy="4933974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8535036" y="1698371"/>
            <a:ext cx="1217927" cy="47625"/>
            <a:chOff x="0" y="0"/>
            <a:chExt cx="962313" cy="376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743111" y="2707527"/>
            <a:ext cx="4523281" cy="737221"/>
          </a:xfrm>
          <a:custGeom>
            <a:avLst/>
            <a:gdLst/>
            <a:ahLst/>
            <a:cxnLst/>
            <a:rect r="r" b="b" t="t" l="l"/>
            <a:pathLst>
              <a:path h="737221" w="4523281">
                <a:moveTo>
                  <a:pt x="0" y="0"/>
                </a:moveTo>
                <a:lnTo>
                  <a:pt x="4523281" y="0"/>
                </a:lnTo>
                <a:lnTo>
                  <a:pt x="4523281" y="737221"/>
                </a:lnTo>
                <a:lnTo>
                  <a:pt x="0" y="737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" t="0" r="-124768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59976" y="952500"/>
            <a:ext cx="5989386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EVALUATION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29790" y="3897780"/>
            <a:ext cx="4194871" cy="351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achieved an accuracy of 98%, demonstrating its effectiveness in classifying rice seeds into the correct categories.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98375" y="665035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30"/>
                </a:lnTo>
                <a:lnTo>
                  <a:pt x="0" y="727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35036" y="1982504"/>
            <a:ext cx="1217927" cy="47625"/>
            <a:chOff x="0" y="0"/>
            <a:chExt cx="962313" cy="376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14035" y="3543869"/>
            <a:ext cx="11301259" cy="5212706"/>
          </a:xfrm>
          <a:custGeom>
            <a:avLst/>
            <a:gdLst/>
            <a:ahLst/>
            <a:cxnLst/>
            <a:rect r="r" b="b" t="t" l="l"/>
            <a:pathLst>
              <a:path h="5212706" w="11301259">
                <a:moveTo>
                  <a:pt x="0" y="0"/>
                </a:moveTo>
                <a:lnTo>
                  <a:pt x="11301259" y="0"/>
                </a:lnTo>
                <a:lnTo>
                  <a:pt x="11301259" y="5212706"/>
                </a:lnTo>
                <a:lnTo>
                  <a:pt x="0" y="521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84590" y="1027083"/>
            <a:ext cx="6318820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2"/>
              </a:lnSpc>
              <a:spcBef>
                <a:spcPct val="0"/>
              </a:spcBef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08209" y="2304596"/>
            <a:ext cx="14346464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Predictions were made on test images to validate the model's performance. The results were compared with actual labels to assess accuracy and reliability.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30159" y="665035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30"/>
                </a:lnTo>
                <a:lnTo>
                  <a:pt x="0" y="7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144500" y="3598334"/>
            <a:ext cx="4114800" cy="4114800"/>
            <a:chOff x="0" y="0"/>
            <a:chExt cx="5486400" cy="5486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1884" t="0" r="11490" b="0"/>
            <a:stretch>
              <a:fillRect/>
            </a:stretch>
          </p:blipFill>
          <p:spPr>
            <a:xfrm flipH="false" flipV="false">
              <a:off x="0" y="0"/>
              <a:ext cx="5486400" cy="548640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6034364" y="1316164"/>
            <a:ext cx="6219271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535036" y="2204815"/>
            <a:ext cx="1217927" cy="47625"/>
            <a:chOff x="0" y="0"/>
            <a:chExt cx="962313" cy="37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280920"/>
            <a:ext cx="11361583" cy="697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Summary: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rice seed classification model achieved a high accuracy of 98%, demonstrating its effectiveness in distinguishing between different rice varieties.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 of CNNs and data a</a:t>
            </a: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ugmentation significantly contributed to the model’s performance.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Work: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additional data augmentation techniques and more complex CNN architectures to further improve accuracy.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incorporating additional features or using transfer learning to enhance model performance.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81708" y="665035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30"/>
                </a:lnTo>
                <a:lnTo>
                  <a:pt x="0" y="7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19C2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3232" y="3263772"/>
            <a:ext cx="15101537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49264" y="7144078"/>
            <a:ext cx="9383724" cy="71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6"/>
              </a:lnSpc>
            </a:pPr>
            <a:r>
              <a:rPr lang="en-US" sz="4090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2" tooltip="https://www.linkedin.com/in/nithya21966/"/>
              </a:rPr>
              <a:t>https://www.linkedin.com/in/nithya21966/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353776"/>
            <a:ext cx="16220222" cy="590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2800" spc="1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BACKGROUND: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 B.Tech graduate in Computer Science.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interest in data analytics, software development, and cloud engineering.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b="true" sz="2800" spc="1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DATA SCIENCE: 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Passionate about learning and exploring the vast domain of Data Science.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Excited to leverage skills in cloud engineering, data analytics, and software development.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b="true" sz="2800" spc="1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WORK EXPERIENCE:</a:t>
            </a: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gaining practical exposure at Innomatics Research Labs.</a:t>
            </a:r>
          </a:p>
          <a:p>
            <a:pPr algn="just"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1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Eager to further my career and make meaningful contributions in Data Science.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32810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29"/>
                </a:lnTo>
                <a:lnTo>
                  <a:pt x="0" y="72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5901" y="1089960"/>
            <a:ext cx="3605821" cy="67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b="true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ABOUT 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77084" y="1961094"/>
            <a:ext cx="8004077" cy="124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4"/>
              </a:lnSpc>
            </a:pPr>
            <a:r>
              <a:rPr lang="en-US" b="true" sz="3400" spc="306">
                <a:solidFill>
                  <a:srgbClr val="C00000"/>
                </a:solidFill>
                <a:latin typeface="Abhaya Libre Ultra-Bold"/>
                <a:ea typeface="Abhaya Libre Ultra-Bold"/>
                <a:cs typeface="Abhaya Libre Ultra-Bold"/>
                <a:sym typeface="Abhaya Libre Ultra-Bold"/>
              </a:rPr>
              <a:t>NAME</a:t>
            </a:r>
            <a:r>
              <a:rPr lang="en-US" b="true" sz="3400" spc="306">
                <a:solidFill>
                  <a:srgbClr val="000000"/>
                </a:solidFill>
                <a:latin typeface="Abhaya Libre Ultra-Bold"/>
                <a:ea typeface="Abhaya Libre Ultra-Bold"/>
                <a:cs typeface="Abhaya Libre Ultra-Bold"/>
                <a:sym typeface="Abhaya Libre Ultra-Bold"/>
              </a:rPr>
              <a:t> : NITHYA SANTHOSHINI K </a:t>
            </a:r>
          </a:p>
          <a:p>
            <a:pPr algn="ctr">
              <a:lnSpc>
                <a:spcPts val="4964"/>
              </a:lnSpc>
            </a:pPr>
            <a:r>
              <a:rPr lang="en-US" b="true" sz="3400" spc="306">
                <a:solidFill>
                  <a:srgbClr val="C00000"/>
                </a:solidFill>
                <a:latin typeface="Abhaya Libre Ultra-Bold"/>
                <a:ea typeface="Abhaya Libre Ultra-Bold"/>
                <a:cs typeface="Abhaya Libre Ultra-Bold"/>
                <a:sym typeface="Abhaya Libre Ultra-Bold"/>
              </a:rPr>
              <a:t>EDUCATION</a:t>
            </a:r>
            <a:r>
              <a:rPr lang="en-US" b="true" sz="3400" spc="306">
                <a:solidFill>
                  <a:srgbClr val="000000"/>
                </a:solidFill>
                <a:latin typeface="Abhaya Libre Ultra-Bold"/>
                <a:ea typeface="Abhaya Libre Ultra-Bold"/>
                <a:cs typeface="Abhaya Libre Ultra-Bold"/>
                <a:sym typeface="Abhaya Libre Ultra-Bold"/>
              </a:rPr>
              <a:t>: BTECH , CSE 23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48326" y="923671"/>
            <a:ext cx="5391347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660965" y="1669542"/>
            <a:ext cx="1217927" cy="47625"/>
            <a:chOff x="0" y="0"/>
            <a:chExt cx="962313" cy="376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37664" y="2445872"/>
            <a:ext cx="7632265" cy="367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815"/>
              </a:lnSpc>
              <a:buAutoNum type="arabicPeriod" startAt="1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- Objective and Importance</a:t>
            </a:r>
          </a:p>
          <a:p>
            <a:pPr algn="l" marL="604519" indent="-302260" lvl="1">
              <a:lnSpc>
                <a:spcPts val="4815"/>
              </a:lnSpc>
              <a:buAutoNum type="arabicPeriod" startAt="1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Overview</a:t>
            </a:r>
          </a:p>
          <a:p>
            <a:pPr algn="l" marL="604519" indent="-302260" lvl="1">
              <a:lnSpc>
                <a:spcPts val="4815"/>
              </a:lnSpc>
              <a:buAutoNum type="arabicPeriod" startAt="1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(EDA)</a:t>
            </a:r>
          </a:p>
          <a:p>
            <a:pPr algn="l" marL="604519" indent="-302260" lvl="1">
              <a:lnSpc>
                <a:spcPts val="4815"/>
              </a:lnSpc>
              <a:buAutoNum type="arabicPeriod" startAt="1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Train-Test Split</a:t>
            </a:r>
          </a:p>
          <a:p>
            <a:pPr algn="l" marL="604519" indent="-302260" lvl="1">
              <a:lnSpc>
                <a:spcPts val="4815"/>
              </a:lnSpc>
              <a:buAutoNum type="arabicPeriod" startAt="1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</a:p>
          <a:p>
            <a:pPr algn="l" marL="604519" indent="-302260" lvl="1">
              <a:lnSpc>
                <a:spcPts val="4815"/>
              </a:lnSpc>
              <a:buAutoNum type="arabicPeriod" startAt="1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CNN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7603" y="636206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90" y="0"/>
                </a:lnTo>
                <a:lnTo>
                  <a:pt x="3485690" y="727329"/>
                </a:lnTo>
                <a:lnTo>
                  <a:pt x="0" y="72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7023622"/>
            <a:ext cx="18298408" cy="3263378"/>
            <a:chOff x="0" y="0"/>
            <a:chExt cx="24397877" cy="435117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54357" r="0" b="21863"/>
            <a:stretch>
              <a:fillRect/>
            </a:stretch>
          </p:blipFill>
          <p:spPr>
            <a:xfrm flipH="false" flipV="false">
              <a:off x="0" y="0"/>
              <a:ext cx="24397877" cy="4351171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7259300" y="9258300"/>
            <a:ext cx="1028700" cy="1028774"/>
            <a:chOff x="0" y="0"/>
            <a:chExt cx="1371600" cy="137169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371600" cy="1371699"/>
              <a:chOff x="0" y="0"/>
              <a:chExt cx="812800" cy="81285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59"/>
              </a:xfrm>
              <a:custGeom>
                <a:avLst/>
                <a:gdLst/>
                <a:ahLst/>
                <a:cxnLst/>
                <a:rect r="r" b="b" t="t" l="l"/>
                <a:pathLst>
                  <a:path h="812859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59"/>
                    </a:lnTo>
                    <a:lnTo>
                      <a:pt x="0" y="812859"/>
                    </a:lnTo>
                    <a:close/>
                  </a:path>
                </a:pathLst>
              </a:custGeom>
              <a:solidFill>
                <a:srgbClr val="D19C2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812800" cy="8509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05137" y="515881"/>
              <a:ext cx="961326" cy="311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b="true" sz="14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025460" y="2445872"/>
            <a:ext cx="6197218" cy="367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7.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and Its Architecture</a:t>
            </a:r>
          </a:p>
          <a:p>
            <a:pPr algn="l">
              <a:lnSpc>
                <a:spcPts val="4815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8.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Model</a:t>
            </a:r>
          </a:p>
          <a:p>
            <a:pPr algn="l">
              <a:lnSpc>
                <a:spcPts val="4815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9.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Summary</a:t>
            </a:r>
          </a:p>
          <a:p>
            <a:pPr algn="l">
              <a:lnSpc>
                <a:spcPts val="4815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10.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Evaluation</a:t>
            </a:r>
          </a:p>
          <a:p>
            <a:pPr algn="l">
              <a:lnSpc>
                <a:spcPts val="4815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11.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Predictions</a:t>
            </a:r>
          </a:p>
          <a:p>
            <a:pPr algn="l">
              <a:lnSpc>
                <a:spcPts val="4815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12.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40276" y="1392467"/>
            <a:ext cx="4807448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35036" y="2327209"/>
            <a:ext cx="1217927" cy="47625"/>
            <a:chOff x="0" y="0"/>
            <a:chExt cx="962313" cy="37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17622" y="2773680"/>
            <a:ext cx="14898948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7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</a:t>
            </a: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of this project is to classify rice seeds into their respective types based on image data. 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classification involves distinguishing among different rice varieties: Arborio, Basmati, Ipsala, Jasmine, and Karacadag.</a:t>
            </a:r>
          </a:p>
          <a:p>
            <a:pPr algn="just">
              <a:lnSpc>
                <a:spcPts val="168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311400" y="3658910"/>
            <a:ext cx="677751" cy="677751"/>
            <a:chOff x="0" y="0"/>
            <a:chExt cx="903667" cy="90366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19C26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21094" y="239928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217622" y="5499382"/>
            <a:ext cx="8997686" cy="301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b="true" sz="27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IMPORTANCE</a:t>
            </a: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classification of rice seeds is crucial for quality control in agriculture.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helps in ensuring the right type of rice is used for specific purposes and can enhance supply chain management and consumer satisfaction.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11400" y="6386271"/>
            <a:ext cx="677751" cy="677751"/>
            <a:chOff x="0" y="0"/>
            <a:chExt cx="903667" cy="90366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903667" cy="903667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19C2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54792" y="244189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b="true" sz="1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05177" y="642308"/>
            <a:ext cx="3167946" cy="661028"/>
          </a:xfrm>
          <a:custGeom>
            <a:avLst/>
            <a:gdLst/>
            <a:ahLst/>
            <a:cxnLst/>
            <a:rect r="r" b="b" t="t" l="l"/>
            <a:pathLst>
              <a:path h="661028" w="3167946">
                <a:moveTo>
                  <a:pt x="0" y="0"/>
                </a:moveTo>
                <a:lnTo>
                  <a:pt x="3167946" y="0"/>
                </a:lnTo>
                <a:lnTo>
                  <a:pt x="3167946" y="661028"/>
                </a:lnTo>
                <a:lnTo>
                  <a:pt x="0" y="66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795216" y="4854274"/>
            <a:ext cx="5321354" cy="4404026"/>
          </a:xfrm>
          <a:custGeom>
            <a:avLst/>
            <a:gdLst/>
            <a:ahLst/>
            <a:cxnLst/>
            <a:rect r="r" b="b" t="t" l="l"/>
            <a:pathLst>
              <a:path h="4404026" w="5321354">
                <a:moveTo>
                  <a:pt x="0" y="0"/>
                </a:moveTo>
                <a:lnTo>
                  <a:pt x="5321354" y="0"/>
                </a:lnTo>
                <a:lnTo>
                  <a:pt x="5321354" y="4404026"/>
                </a:lnTo>
                <a:lnTo>
                  <a:pt x="0" y="4404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1105" b="-5345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3013" y="2470370"/>
            <a:ext cx="1217927" cy="47625"/>
            <a:chOff x="0" y="0"/>
            <a:chExt cx="962313" cy="376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05177" y="642308"/>
            <a:ext cx="3167946" cy="661028"/>
          </a:xfrm>
          <a:custGeom>
            <a:avLst/>
            <a:gdLst/>
            <a:ahLst/>
            <a:cxnLst/>
            <a:rect r="r" b="b" t="t" l="l"/>
            <a:pathLst>
              <a:path h="661028" w="3167946">
                <a:moveTo>
                  <a:pt x="0" y="0"/>
                </a:moveTo>
                <a:lnTo>
                  <a:pt x="3167946" y="0"/>
                </a:lnTo>
                <a:lnTo>
                  <a:pt x="3167946" y="661028"/>
                </a:lnTo>
                <a:lnTo>
                  <a:pt x="0" y="66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02943" y="1910221"/>
            <a:ext cx="6943791" cy="6057638"/>
          </a:xfrm>
          <a:custGeom>
            <a:avLst/>
            <a:gdLst/>
            <a:ahLst/>
            <a:cxnLst/>
            <a:rect r="r" b="b" t="t" l="l"/>
            <a:pathLst>
              <a:path h="6057638" w="6943791">
                <a:moveTo>
                  <a:pt x="0" y="0"/>
                </a:moveTo>
                <a:lnTo>
                  <a:pt x="6943790" y="0"/>
                </a:lnTo>
                <a:lnTo>
                  <a:pt x="6943790" y="6057639"/>
                </a:lnTo>
                <a:lnTo>
                  <a:pt x="0" y="6057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2" t="-2331" r="0" b="-155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2567" y="1558209"/>
            <a:ext cx="6318820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2"/>
              </a:lnSpc>
              <a:spcBef>
                <a:spcPct val="0"/>
              </a:spcBef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7956" y="3230622"/>
            <a:ext cx="6108042" cy="499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DESCRIPTION: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comprises images of different types of rice seeds, which are categorized into five classes: Arborio, Basmati, Ipsala, Jasmine, and Karacadag.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SOURCE: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was sourced from Kaggle and includes a diverse set of images representing each rice type.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21789" y="5125169"/>
            <a:ext cx="5474924" cy="4133131"/>
            <a:chOff x="0" y="0"/>
            <a:chExt cx="7299898" cy="551084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068" r="0" b="2068"/>
            <a:stretch>
              <a:fillRect/>
            </a:stretch>
          </p:blipFill>
          <p:spPr>
            <a:xfrm flipH="false" flipV="false">
              <a:off x="0" y="0"/>
              <a:ext cx="7299898" cy="5510841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4526791" y="952500"/>
            <a:ext cx="10456068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1"/>
              </a:lnSpc>
            </a:pPr>
            <a:r>
              <a:rPr lang="en-US" b="true" sz="4399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EXPLORATORY DATA ANALYSIS (EDA)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535036" y="1912223"/>
            <a:ext cx="1217927" cy="47625"/>
            <a:chOff x="0" y="0"/>
            <a:chExt cx="962313" cy="37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00263" y="647909"/>
            <a:ext cx="3397975" cy="715626"/>
          </a:xfrm>
          <a:custGeom>
            <a:avLst/>
            <a:gdLst/>
            <a:ahLst/>
            <a:cxnLst/>
            <a:rect r="r" b="b" t="t" l="l"/>
            <a:pathLst>
              <a:path h="715626" w="3397975">
                <a:moveTo>
                  <a:pt x="0" y="0"/>
                </a:moveTo>
                <a:lnTo>
                  <a:pt x="3397974" y="0"/>
                </a:lnTo>
                <a:lnTo>
                  <a:pt x="3397974" y="715627"/>
                </a:lnTo>
                <a:lnTo>
                  <a:pt x="0" y="715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6" t="-185" r="0" b="-18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443957"/>
            <a:ext cx="7832578" cy="6814343"/>
          </a:xfrm>
          <a:custGeom>
            <a:avLst/>
            <a:gdLst/>
            <a:ahLst/>
            <a:cxnLst/>
            <a:rect r="r" b="b" t="t" l="l"/>
            <a:pathLst>
              <a:path h="6814343" w="7832578">
                <a:moveTo>
                  <a:pt x="0" y="0"/>
                </a:moveTo>
                <a:lnTo>
                  <a:pt x="7832578" y="0"/>
                </a:lnTo>
                <a:lnTo>
                  <a:pt x="7832578" y="6814343"/>
                </a:lnTo>
                <a:lnTo>
                  <a:pt x="0" y="681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05699" y="1845548"/>
            <a:ext cx="7953601" cy="351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Insights: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is balanced with a representative number of images for each rice type.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images vary in size and background, which may affect model performance.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6350" y="665035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90" y="0"/>
                </a:lnTo>
                <a:lnTo>
                  <a:pt x="3485690" y="727330"/>
                </a:lnTo>
                <a:lnTo>
                  <a:pt x="0" y="72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72567" y="3152626"/>
            <a:ext cx="7093322" cy="4747499"/>
          </a:xfrm>
          <a:custGeom>
            <a:avLst/>
            <a:gdLst/>
            <a:ahLst/>
            <a:cxnLst/>
            <a:rect r="r" b="b" t="t" l="l"/>
            <a:pathLst>
              <a:path h="4747499" w="7093322">
                <a:moveTo>
                  <a:pt x="0" y="0"/>
                </a:moveTo>
                <a:lnTo>
                  <a:pt x="7093321" y="0"/>
                </a:lnTo>
                <a:lnTo>
                  <a:pt x="7093321" y="4747499"/>
                </a:lnTo>
                <a:lnTo>
                  <a:pt x="0" y="474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535036" y="2204758"/>
            <a:ext cx="1217927" cy="47625"/>
            <a:chOff x="0" y="0"/>
            <a:chExt cx="962313" cy="37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53220" y="1316164"/>
            <a:ext cx="5146525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TRAIN-TEST SPLIT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6451" y="2838675"/>
            <a:ext cx="7720032" cy="572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Splitting: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Dataset: Consists of 80% of the total data.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Dataset: Contains the remaining 20% of the data.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Label Encoding: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Labels were encoded using LabelEncoder to convert rice types ('Arborio', 'Basmati', 'Ipsala', 'Jasmine', 'Karacadag') into numerical values. This allows the model to process categorical labels effectively during training.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413153" y="9638067"/>
            <a:ext cx="72099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71162" y="1339705"/>
            <a:ext cx="7466904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DATA AUGMENTATION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35036" y="2227008"/>
            <a:ext cx="1217927" cy="47625"/>
            <a:chOff x="0" y="0"/>
            <a:chExt cx="962313" cy="37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448217"/>
            <a:ext cx="7077593" cy="643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7"/>
              </a:lnSpc>
            </a:pPr>
            <a:r>
              <a:rPr lang="en-US" sz="2799" b="true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Preprocessing Steps:</a:t>
            </a:r>
          </a:p>
          <a:p>
            <a:pPr algn="just" marL="604519" indent="-302260" lvl="1">
              <a:lnSpc>
                <a:spcPts val="4227"/>
              </a:lnSpc>
              <a:buFont typeface="Arial"/>
              <a:buChar char="•"/>
            </a:pPr>
            <a:r>
              <a:rPr lang="en-US" b="true" sz="27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Generators</a:t>
            </a: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Created data generators for efficient handling of training and testing datasets.</a:t>
            </a:r>
          </a:p>
          <a:p>
            <a:pPr algn="just" marL="604519" indent="-302260" lvl="1">
              <a:lnSpc>
                <a:spcPts val="4227"/>
              </a:lnSpc>
              <a:buFont typeface="Arial"/>
              <a:buChar char="•"/>
            </a:pPr>
            <a:r>
              <a:rPr lang="en-US" b="true" sz="27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Augmentation Techniques:</a:t>
            </a: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Applied transformations such as rotation, scaling, and flipping to the training images. This helps in increasing the variability of the data and improving model robustness.</a:t>
            </a:r>
          </a:p>
          <a:p>
            <a:pPr algn="just" marL="604519" indent="-302260" lvl="1">
              <a:lnSpc>
                <a:spcPts val="4227"/>
              </a:lnSpc>
              <a:buFont typeface="Arial"/>
              <a:buChar char="•"/>
            </a:pPr>
            <a:r>
              <a:rPr lang="en-US" b="true" sz="2799">
                <a:solidFill>
                  <a:srgbClr val="1F20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 Resizing:</a:t>
            </a:r>
            <a:r>
              <a:rPr lang="en-US" sz="2799">
                <a:solidFill>
                  <a:srgbClr val="1F20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Reshaped all images to a uniform size of 50x50 pixels to ensure consistency across the dataset.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81524" y="476714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29"/>
                </a:lnTo>
                <a:lnTo>
                  <a:pt x="0" y="72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16831" y="3832898"/>
            <a:ext cx="8442469" cy="4114800"/>
            <a:chOff x="0" y="0"/>
            <a:chExt cx="11256625" cy="548640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/>
            <a:srcRect l="0" t="17828" r="0" b="17828"/>
            <a:stretch>
              <a:fillRect/>
            </a:stretch>
          </p:blipFill>
          <p:spPr>
            <a:xfrm flipH="false" flipV="false">
              <a:off x="0" y="0"/>
              <a:ext cx="11256625" cy="5486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35036" y="1841102"/>
            <a:ext cx="1217927" cy="47625"/>
            <a:chOff x="0" y="0"/>
            <a:chExt cx="962313" cy="376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2313" cy="37630"/>
            </a:xfrm>
            <a:custGeom>
              <a:avLst/>
              <a:gdLst/>
              <a:ahLst/>
              <a:cxnLst/>
              <a:rect r="r" b="b" t="t" l="l"/>
              <a:pathLst>
                <a:path h="37630" w="962313">
                  <a:moveTo>
                    <a:pt x="0" y="0"/>
                  </a:moveTo>
                  <a:lnTo>
                    <a:pt x="962313" y="0"/>
                  </a:lnTo>
                  <a:lnTo>
                    <a:pt x="962313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D19C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2313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7275" y="665035"/>
            <a:ext cx="3485689" cy="727329"/>
          </a:xfrm>
          <a:custGeom>
            <a:avLst/>
            <a:gdLst/>
            <a:ahLst/>
            <a:cxnLst/>
            <a:rect r="r" b="b" t="t" l="l"/>
            <a:pathLst>
              <a:path h="727329" w="3485689">
                <a:moveTo>
                  <a:pt x="0" y="0"/>
                </a:moveTo>
                <a:lnTo>
                  <a:pt x="3485689" y="0"/>
                </a:lnTo>
                <a:lnTo>
                  <a:pt x="3485689" y="727330"/>
                </a:lnTo>
                <a:lnTo>
                  <a:pt x="0" y="72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28044" y="2064560"/>
            <a:ext cx="6688496" cy="3779000"/>
          </a:xfrm>
          <a:custGeom>
            <a:avLst/>
            <a:gdLst/>
            <a:ahLst/>
            <a:cxnLst/>
            <a:rect r="r" b="b" t="t" l="l"/>
            <a:pathLst>
              <a:path h="3779000" w="6688496">
                <a:moveTo>
                  <a:pt x="0" y="0"/>
                </a:moveTo>
                <a:lnTo>
                  <a:pt x="6688496" y="0"/>
                </a:lnTo>
                <a:lnTo>
                  <a:pt x="6688496" y="3779000"/>
                </a:lnTo>
                <a:lnTo>
                  <a:pt x="0" y="377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13153" y="9638067"/>
            <a:ext cx="72099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13114" y="952500"/>
            <a:ext cx="6767979" cy="7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b="true" sz="44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TO CNN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256596"/>
            <a:ext cx="9031011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Overview: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Convolutional Neural Network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specialized neural network designed for visual data, such as images &amp; videos. But CNNs also work well for non-image data (especially in NLP &amp; text classification).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289559"/>
            <a:ext cx="9031011" cy="400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Layer: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Takes images resized to 50x50 pixels.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Convolutional Layers: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Detect features from the images.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Pooling Layers: 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the spatial dimensions of feature maps.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Flatten Layer: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Converts 2D feature maps to 1D.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Dense Layers: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Perform classification based on extracted features.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Layer: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Produces probabilities for each class.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8044" y="6095450"/>
            <a:ext cx="6485109" cy="301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CNNs: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CNNs are well-suited for image classification tasks because they can capture complex patterns and features from images through their hierarchical architecture.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DAGQdpVM_uw</dc:identifier>
  <dcterms:modified xsi:type="dcterms:W3CDTF">2011-08-01T06:04:30Z</dcterms:modified>
  <cp:revision>1</cp:revision>
  <dc:title>Rice Grain Classification Using CNN</dc:title>
</cp:coreProperties>
</file>